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8" r:id="rId2"/>
    <p:sldId id="259" r:id="rId3"/>
    <p:sldId id="282" r:id="rId4"/>
    <p:sldId id="277" r:id="rId5"/>
    <p:sldId id="278" r:id="rId6"/>
    <p:sldId id="279" r:id="rId7"/>
    <p:sldId id="280" r:id="rId8"/>
    <p:sldId id="281" r:id="rId9"/>
    <p:sldId id="262" r:id="rId10"/>
    <p:sldId id="263" r:id="rId11"/>
    <p:sldId id="264" r:id="rId12"/>
    <p:sldId id="274" r:id="rId13"/>
    <p:sldId id="275" r:id="rId14"/>
    <p:sldId id="276" r:id="rId15"/>
    <p:sldId id="273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7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50" autoAdjust="0"/>
    <p:restoredTop sz="90929"/>
  </p:normalViewPr>
  <p:slideViewPr>
    <p:cSldViewPr>
      <p:cViewPr varScale="1">
        <p:scale>
          <a:sx n="87" d="100"/>
          <a:sy n="87" d="100"/>
        </p:scale>
        <p:origin x="84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B4972E-EA2E-FA47-AA5C-754B4B7E0DA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8" name="Picture 6" descr="3Rs-tag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488363"/>
            <a:ext cx="2860675" cy="6556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952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7FFB9B-BE44-1D43-81E3-9754800D47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57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F2AC7B4A-B503-0647-9E89-6994AA04F74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57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7541-3F81-5648-8384-F117A887DA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7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7541-3F81-5648-8384-F117A887DA4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541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7541-3F81-5648-8384-F117A887DA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330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7541-3F81-5648-8384-F117A887DA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4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7541-3F81-5648-8384-F117A887DA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395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7541-3F81-5648-8384-F117A887DA4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019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54AD-A1F7-4F49-BD34-3D45287FAE0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510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6DB1-95A2-134E-B54B-FC793867301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25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12D2-F0C4-C445-B2DF-C10EE0E950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1C086-C874-D941-9EA0-E34C271974C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72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4890-3B89-3C42-88D1-74842000C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35A8-5249-1C40-8C7D-FF5D945A2B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507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5DDCF-59EC-A04B-B36E-19CC1FD2984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76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D17C-74E0-A240-9EE1-9BCB43767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6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744C-EF90-1A45-BB08-372804ECFFB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49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013D-FB92-D942-B3DF-3B47E22EC6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4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FA97541-3F81-5648-8384-F117A887DA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9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1"/>
            <a:ext cx="7924800" cy="2076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latin typeface="+mn-lt"/>
                <a:ea typeface="+mj-ea"/>
              </a:rPr>
              <a:t>Understanding Gender &amp; </a:t>
            </a:r>
            <a:br>
              <a:rPr lang="en-US" sz="4400" b="1" dirty="0" smtClean="0">
                <a:latin typeface="+mn-lt"/>
                <a:ea typeface="+mj-ea"/>
              </a:rPr>
            </a:br>
            <a:r>
              <a:rPr lang="en-US" sz="4400" b="1" dirty="0" smtClean="0">
                <a:latin typeface="+mn-lt"/>
                <a:ea typeface="+mj-ea"/>
              </a:rPr>
              <a:t>Sexual Orientation: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endParaRPr lang="en-US" sz="3200" b="1" dirty="0">
              <a:latin typeface="Calibri" charset="0"/>
            </a:endParaRPr>
          </a:p>
          <a:p>
            <a:pPr eaLnBrk="1" hangingPunct="1"/>
            <a:r>
              <a:rPr lang="en-US" sz="3200" b="1" dirty="0">
                <a:latin typeface="Calibri" charset="0"/>
              </a:rPr>
              <a:t>How we feel, what we do and who we are</a:t>
            </a:r>
          </a:p>
        </p:txBody>
      </p:sp>
    </p:spTree>
    <p:extLst>
      <p:ext uri="{BB962C8B-B14F-4D97-AF65-F5344CB8AC3E}">
        <p14:creationId xmlns:p14="http://schemas.microsoft.com/office/powerpoint/2010/main" val="140948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6764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>
                <a:latin typeface="Calibri" charset="0"/>
              </a:rPr>
              <a:t>In </a:t>
            </a:r>
            <a:r>
              <a:rPr lang="en-US" b="1" dirty="0" smtClean="0">
                <a:latin typeface="Calibri" charset="0"/>
              </a:rPr>
              <a:t>most cases</a:t>
            </a:r>
            <a:r>
              <a:rPr lang="en-US" b="1" dirty="0">
                <a:latin typeface="Calibri" charset="0"/>
              </a:rPr>
              <a:t>, </a:t>
            </a:r>
            <a:r>
              <a:rPr lang="en-US" b="1" dirty="0" smtClean="0">
                <a:latin typeface="Calibri" charset="0"/>
              </a:rPr>
              <a:t>these </a:t>
            </a:r>
            <a:r>
              <a:rPr lang="ja-JP" altLang="en-US" b="1" dirty="0" smtClean="0">
                <a:latin typeface="Calibri" charset="0"/>
              </a:rPr>
              <a:t>“</a:t>
            </a:r>
            <a:r>
              <a:rPr lang="en-US" b="1" dirty="0" smtClean="0">
                <a:latin typeface="Calibri" charset="0"/>
              </a:rPr>
              <a:t>match</a:t>
            </a:r>
            <a:r>
              <a:rPr lang="ja-JP" altLang="en-US" b="1" dirty="0">
                <a:latin typeface="Calibri" charset="0"/>
              </a:rPr>
              <a:t>”</a:t>
            </a:r>
            <a:endParaRPr lang="en-US" b="1" dirty="0">
              <a:latin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28800"/>
            <a:ext cx="7239000" cy="3733800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en-US" dirty="0">
              <a:latin typeface="Calibri" charset="0"/>
            </a:endParaRPr>
          </a:p>
          <a:p>
            <a:pPr marL="0" indent="0" eaLnBrk="1" hangingPunct="1">
              <a:lnSpc>
                <a:spcPct val="80000"/>
              </a:lnSpc>
            </a:pPr>
            <a:endParaRPr lang="en-US" sz="3200" b="1" dirty="0" smtClean="0">
              <a:latin typeface="Calibri" charset="0"/>
            </a:endParaRPr>
          </a:p>
          <a:p>
            <a:pPr marL="0" indent="0" eaLnBrk="1" hangingPunct="1">
              <a:lnSpc>
                <a:spcPct val="80000"/>
              </a:lnSpc>
            </a:pPr>
            <a:endParaRPr lang="en-US" sz="3200" b="1" dirty="0">
              <a:latin typeface="Calibri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en-US" sz="3200" b="1" dirty="0" smtClean="0">
                <a:latin typeface="Calibri" charset="0"/>
              </a:rPr>
              <a:t>If I</a:t>
            </a:r>
            <a:r>
              <a:rPr lang="en-US" b="1" dirty="0" smtClean="0">
                <a:latin typeface="Calibri" charset="0"/>
              </a:rPr>
              <a:t>’</a:t>
            </a:r>
            <a:r>
              <a:rPr lang="en-US" sz="3200" b="1" dirty="0" smtClean="0">
                <a:latin typeface="Calibri" charset="0"/>
              </a:rPr>
              <a:t>m </a:t>
            </a:r>
            <a:r>
              <a:rPr lang="en-US" sz="3200" b="1" dirty="0">
                <a:latin typeface="Calibri" charset="0"/>
              </a:rPr>
              <a:t>attracted only to people of a different sex (Orientation)</a:t>
            </a:r>
          </a:p>
          <a:p>
            <a:pPr marL="0" indent="0" eaLnBrk="1" hangingPunct="1">
              <a:lnSpc>
                <a:spcPct val="80000"/>
              </a:lnSpc>
            </a:pPr>
            <a:endParaRPr lang="en-US" sz="3200" b="1" dirty="0">
              <a:latin typeface="Calibri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en-US" sz="3200" b="1" dirty="0">
                <a:latin typeface="Calibri" charset="0"/>
              </a:rPr>
              <a:t>Chances are </a:t>
            </a:r>
            <a:r>
              <a:rPr lang="en-US" sz="3200" b="1" dirty="0" smtClean="0">
                <a:latin typeface="Calibri" charset="0"/>
              </a:rPr>
              <a:t>I</a:t>
            </a:r>
            <a:r>
              <a:rPr lang="en-US" b="1" dirty="0" smtClean="0">
                <a:latin typeface="Calibri" charset="0"/>
              </a:rPr>
              <a:t>’</a:t>
            </a:r>
            <a:r>
              <a:rPr lang="en-US" sz="3200" b="1" dirty="0" smtClean="0">
                <a:latin typeface="Calibri" charset="0"/>
              </a:rPr>
              <a:t>ll </a:t>
            </a:r>
            <a:r>
              <a:rPr lang="en-US" sz="3200" b="1" dirty="0">
                <a:latin typeface="Calibri" charset="0"/>
              </a:rPr>
              <a:t>only be sexual with people of a </a:t>
            </a:r>
            <a:r>
              <a:rPr lang="en-US" sz="3200" b="1" dirty="0" smtClean="0">
                <a:latin typeface="Calibri" charset="0"/>
              </a:rPr>
              <a:t>  different </a:t>
            </a:r>
            <a:r>
              <a:rPr lang="en-US" sz="3200" b="1" dirty="0">
                <a:latin typeface="Calibri" charset="0"/>
              </a:rPr>
              <a:t>sex (Behavior)</a:t>
            </a:r>
          </a:p>
          <a:p>
            <a:pPr marL="0" indent="0" eaLnBrk="1" hangingPunct="1">
              <a:lnSpc>
                <a:spcPct val="80000"/>
              </a:lnSpc>
            </a:pPr>
            <a:endParaRPr lang="en-US" sz="3200" b="1" dirty="0">
              <a:latin typeface="Calibri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en-US" sz="3200" b="1" dirty="0">
                <a:latin typeface="Calibri" charset="0"/>
              </a:rPr>
              <a:t>Chances are </a:t>
            </a:r>
            <a:r>
              <a:rPr lang="en-US" sz="3200" b="1" dirty="0" smtClean="0">
                <a:latin typeface="Calibri" charset="0"/>
              </a:rPr>
              <a:t>I</a:t>
            </a:r>
            <a:r>
              <a:rPr lang="en-US" b="1" dirty="0" smtClean="0">
                <a:latin typeface="Calibri" charset="0"/>
              </a:rPr>
              <a:t>’</a:t>
            </a:r>
            <a:r>
              <a:rPr lang="en-US" sz="3200" b="1" dirty="0" smtClean="0">
                <a:latin typeface="Calibri" charset="0"/>
              </a:rPr>
              <a:t>ll </a:t>
            </a:r>
            <a:r>
              <a:rPr lang="en-US" sz="3200" b="1" dirty="0">
                <a:latin typeface="Calibri" charset="0"/>
              </a:rPr>
              <a:t>call myself </a:t>
            </a:r>
            <a:r>
              <a:rPr lang="ja-JP" altLang="en-US" sz="3200" b="1" dirty="0">
                <a:latin typeface="Calibri" charset="0"/>
              </a:rPr>
              <a:t>“</a:t>
            </a:r>
            <a:r>
              <a:rPr lang="en-US" sz="3200" b="1" dirty="0">
                <a:latin typeface="Calibri" charset="0"/>
              </a:rPr>
              <a:t>heterosexual</a:t>
            </a:r>
            <a:r>
              <a:rPr lang="ja-JP" altLang="en-US" sz="3200" b="1" dirty="0">
                <a:latin typeface="Calibri" charset="0"/>
              </a:rPr>
              <a:t>”</a:t>
            </a:r>
            <a:r>
              <a:rPr lang="en-US" sz="3200" b="1" dirty="0">
                <a:latin typeface="Calibri" charset="0"/>
              </a:rPr>
              <a:t> (Identity)</a:t>
            </a:r>
          </a:p>
        </p:txBody>
      </p:sp>
    </p:spTree>
    <p:extLst>
      <p:ext uri="{BB962C8B-B14F-4D97-AF65-F5344CB8AC3E}">
        <p14:creationId xmlns:p14="http://schemas.microsoft.com/office/powerpoint/2010/main" val="200439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>
                <a:latin typeface="Calibri" charset="0"/>
              </a:rPr>
              <a:t>But </a:t>
            </a:r>
            <a:r>
              <a:rPr lang="en-US" sz="4000" b="1" dirty="0" smtClean="0">
                <a:latin typeface="Calibri" charset="0"/>
              </a:rPr>
              <a:t>when they </a:t>
            </a:r>
            <a:r>
              <a:rPr lang="en-US" sz="4000" b="1" smtClean="0">
                <a:latin typeface="Calibri" charset="0"/>
              </a:rPr>
              <a:t>don</a:t>
            </a:r>
            <a:r>
              <a:rPr lang="en-US" b="1" smtClean="0">
                <a:latin typeface="Calibri" charset="0"/>
              </a:rPr>
              <a:t>’</a:t>
            </a:r>
            <a:r>
              <a:rPr lang="en-US" sz="4000" b="1" smtClean="0">
                <a:latin typeface="Calibri" charset="0"/>
              </a:rPr>
              <a:t>t match</a:t>
            </a:r>
            <a:r>
              <a:rPr lang="en-US" sz="4000" b="1" dirty="0">
                <a:latin typeface="Calibri" charset="0"/>
              </a:rPr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>
                <a:latin typeface="Calibri" charset="0"/>
              </a:rPr>
              <a:t> Identity </a:t>
            </a:r>
            <a:r>
              <a:rPr lang="ja-JP" altLang="en-US" sz="3600" b="1" dirty="0">
                <a:latin typeface="Calibri" charset="0"/>
              </a:rPr>
              <a:t>“</a:t>
            </a:r>
            <a:r>
              <a:rPr lang="en-US" sz="3600" b="1" dirty="0">
                <a:latin typeface="Calibri" charset="0"/>
              </a:rPr>
              <a:t>wins.</a:t>
            </a:r>
            <a:r>
              <a:rPr lang="ja-JP" altLang="en-US" sz="3600" b="1" dirty="0">
                <a:latin typeface="Calibri" charset="0"/>
              </a:rPr>
              <a:t>”</a:t>
            </a:r>
            <a:endParaRPr lang="en-US" sz="3600" b="1" dirty="0">
              <a:latin typeface="Calibri" charset="0"/>
            </a:endParaRPr>
          </a:p>
          <a:p>
            <a:pPr eaLnBrk="1" hangingPunct="1"/>
            <a:r>
              <a:rPr lang="en-US" sz="3600" b="1" dirty="0" smtClean="0">
                <a:latin typeface="Calibri" charset="0"/>
              </a:rPr>
              <a:t> </a:t>
            </a:r>
            <a:r>
              <a:rPr lang="en-US" sz="3600" b="1" dirty="0">
                <a:latin typeface="Calibri" charset="0"/>
              </a:rPr>
              <a:t>People have the right to call themselves whatever they wish – even if it may not make sense to others.</a:t>
            </a:r>
          </a:p>
        </p:txBody>
      </p:sp>
    </p:spTree>
    <p:extLst>
      <p:ext uri="{BB962C8B-B14F-4D97-AF65-F5344CB8AC3E}">
        <p14:creationId xmlns:p14="http://schemas.microsoft.com/office/powerpoint/2010/main" val="293184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Gender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What does “gender” mean?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896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Cisgender	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 person’s gender (how they feel on the inside) identity corresponds to the person’s biological sex assigned at birth.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4182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Transgender	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 person’s gender identity (how they feel on the inside</a:t>
            </a:r>
            <a:r>
              <a:rPr lang="en-US" sz="4000" smtClean="0"/>
              <a:t>) does </a:t>
            </a:r>
            <a:r>
              <a:rPr lang="en-US" sz="4000" dirty="0" smtClean="0"/>
              <a:t>not correspond to the biological sex assigned at birth.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5522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about </a:t>
            </a:r>
            <a:r>
              <a:rPr lang="en-US" smtClean="0"/>
              <a:t>who you </a:t>
            </a:r>
            <a:r>
              <a:rPr lang="en-US" dirty="0" smtClean="0"/>
              <a:t>ARE. </a:t>
            </a:r>
          </a:p>
          <a:p>
            <a:pPr lvl="1"/>
            <a:r>
              <a:rPr lang="en-US" dirty="0"/>
              <a:t>how you feel inside </a:t>
            </a:r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you express your gender through clothing, behavior, and personal appearance. </a:t>
            </a:r>
            <a:endParaRPr lang="en-US" dirty="0" smtClean="0"/>
          </a:p>
          <a:p>
            <a:pPr lvl="1"/>
            <a:r>
              <a:rPr lang="en-US" dirty="0" smtClean="0"/>
              <a:t>It’s </a:t>
            </a:r>
            <a:r>
              <a:rPr lang="en-US" dirty="0"/>
              <a:t>a feeling that begins very early in </a:t>
            </a:r>
            <a:r>
              <a:rPr lang="en-US" dirty="0" smtClean="0"/>
              <a:t>life.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Not who you are attracted to.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87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9896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latin typeface="+mn-lt"/>
                <a:ea typeface="+mj-ea"/>
              </a:rPr>
              <a:t>Bottom Line?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90033" y="2286000"/>
            <a:ext cx="7772400" cy="4114800"/>
          </a:xfrm>
        </p:spPr>
        <p:txBody>
          <a:bodyPr rtlCol="0"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4400" b="1" dirty="0" smtClean="0">
                <a:ea typeface="+mn-ea"/>
              </a:rPr>
              <a:t> No matter who you are attracted to or sexual with, you have a </a:t>
            </a:r>
            <a:r>
              <a:rPr lang="en-US" altLang="en-US" sz="4400" b="1" dirty="0" smtClean="0">
                <a:solidFill>
                  <a:srgbClr val="00B050"/>
                </a:solidFill>
                <a:ea typeface="+mn-ea"/>
              </a:rPr>
              <a:t>RESPONSIBILITY </a:t>
            </a:r>
            <a:r>
              <a:rPr lang="en-US" altLang="en-US" sz="4400" b="1" dirty="0" smtClean="0">
                <a:ea typeface="+mn-ea"/>
              </a:rPr>
              <a:t>to both you and your partner to practice safer sex in order to stay healthy.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4400" b="1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0842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1" dirty="0">
                <a:latin typeface="Arial" charset="0"/>
                <a:cs typeface="Arial" charset="0"/>
              </a:rPr>
              <a:t>What is “Sexual Orientation”?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Wingdings" charset="0"/>
              <a:buNone/>
            </a:pPr>
            <a:endParaRPr lang="en-US" sz="4000" b="1" dirty="0">
              <a:latin typeface="Arial" charset="0"/>
              <a:cs typeface="Arial" charset="0"/>
            </a:endParaRPr>
          </a:p>
          <a:p>
            <a:r>
              <a:rPr lang="en-US" dirty="0">
                <a:solidFill>
                  <a:srgbClr val="333740"/>
                </a:solidFill>
                <a:latin typeface="Avenir Next W01"/>
              </a:rPr>
              <a:t>Sexual orientation is about who you’re attracted to and who you feel drawn to romantically, </a:t>
            </a:r>
            <a:r>
              <a:rPr lang="en-US" dirty="0" smtClean="0">
                <a:solidFill>
                  <a:srgbClr val="333740"/>
                </a:solidFill>
                <a:latin typeface="Avenir Next W01"/>
              </a:rPr>
              <a:t>emotionally</a:t>
            </a:r>
            <a:r>
              <a:rPr lang="en-US" dirty="0">
                <a:solidFill>
                  <a:srgbClr val="333740"/>
                </a:solidFill>
                <a:latin typeface="Avenir Next W01"/>
              </a:rPr>
              <a:t>, and sexually</a:t>
            </a:r>
            <a:r>
              <a:rPr lang="en-US" dirty="0" smtClean="0">
                <a:solidFill>
                  <a:srgbClr val="333740"/>
                </a:solidFill>
                <a:latin typeface="Avenir Next W01"/>
              </a:rPr>
              <a:t>.</a:t>
            </a:r>
          </a:p>
          <a:p>
            <a:endParaRPr lang="en-US" dirty="0" smtClean="0">
              <a:solidFill>
                <a:srgbClr val="333740"/>
              </a:solidFill>
              <a:latin typeface="Avenir Next W01"/>
            </a:endParaRPr>
          </a:p>
          <a:p>
            <a:pPr lvl="0">
              <a:lnSpc>
                <a:spcPct val="80000"/>
              </a:lnSpc>
            </a:pPr>
            <a:r>
              <a:rPr lang="en-US" dirty="0">
                <a:solidFill>
                  <a:srgbClr val="333740"/>
                </a:solidFill>
                <a:latin typeface="Avenir Next W01"/>
              </a:rPr>
              <a:t>Can include more than one </a:t>
            </a:r>
            <a:r>
              <a:rPr lang="en-US" dirty="0" smtClean="0">
                <a:solidFill>
                  <a:srgbClr val="333740"/>
                </a:solidFill>
                <a:latin typeface="Avenir Next W01"/>
              </a:rPr>
              <a:t>gender</a:t>
            </a:r>
          </a:p>
          <a:p>
            <a:pPr marL="0" lvl="0" indent="0">
              <a:lnSpc>
                <a:spcPct val="80000"/>
              </a:lnSpc>
              <a:buNone/>
            </a:pPr>
            <a:endParaRPr lang="en-US" dirty="0">
              <a:solidFill>
                <a:srgbClr val="333740"/>
              </a:solidFill>
              <a:latin typeface="Avenir Next W01"/>
            </a:endParaRPr>
          </a:p>
          <a:p>
            <a:pPr lvl="0">
              <a:lnSpc>
                <a:spcPct val="80000"/>
              </a:lnSpc>
            </a:pPr>
            <a:r>
              <a:rPr lang="en-US" dirty="0" smtClean="0">
                <a:solidFill>
                  <a:srgbClr val="333740"/>
                </a:solidFill>
                <a:latin typeface="Avenir Next W01"/>
              </a:rPr>
              <a:t>Includes </a:t>
            </a:r>
            <a:r>
              <a:rPr lang="en-US" dirty="0">
                <a:solidFill>
                  <a:srgbClr val="333740"/>
                </a:solidFill>
                <a:latin typeface="Avenir Next W01"/>
              </a:rPr>
              <a:t>love:  can know one’s orientation without necessarily doing something sexual with another person</a:t>
            </a:r>
          </a:p>
          <a:p>
            <a:pPr lvl="1"/>
            <a:endParaRPr lang="en-US" sz="26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58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43000" y="2057400"/>
            <a:ext cx="6799262" cy="1303337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What Names Do </a:t>
            </a:r>
            <a:br>
              <a:rPr lang="en-US" sz="6000" b="1" dirty="0" smtClean="0"/>
            </a:br>
            <a:r>
              <a:rPr lang="en-US" sz="6000" b="1" dirty="0" smtClean="0"/>
              <a:t>We Have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751782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43000" y="2438400"/>
            <a:ext cx="6799262" cy="1219200"/>
          </a:xfrm>
        </p:spPr>
        <p:txBody>
          <a:bodyPr>
            <a:normAutofit fontScale="90000"/>
          </a:bodyPr>
          <a:lstStyle/>
          <a:p>
            <a:r>
              <a:rPr lang="en-US" sz="6700" b="1" dirty="0">
                <a:cs typeface="Arial" charset="0"/>
              </a:rPr>
              <a:t>Heterosexual</a:t>
            </a:r>
            <a:r>
              <a:rPr lang="en-US" b="1" dirty="0">
                <a:latin typeface="Arial" charset="0"/>
                <a:cs typeface="Arial" charset="0"/>
              </a:rPr>
              <a:t/>
            </a:r>
            <a:br>
              <a:rPr lang="en-US" b="1" dirty="0">
                <a:latin typeface="Arial" charset="0"/>
                <a:cs typeface="Arial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276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819400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+mj-lt"/>
              </a:rPr>
              <a:t>Lesbian</a:t>
            </a:r>
            <a:r>
              <a:rPr lang="en-US" sz="6000" b="1" dirty="0" smtClean="0"/>
              <a:t> or Gay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925938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5600" y="2819400"/>
            <a:ext cx="381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+mj-lt"/>
              </a:rPr>
              <a:t>Bisexual</a:t>
            </a:r>
            <a:endParaRPr lang="en-US" sz="6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4221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2819400"/>
            <a:ext cx="480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+mj-lt"/>
              </a:rPr>
              <a:t>Queer</a:t>
            </a:r>
            <a:endParaRPr lang="en-US" sz="6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4443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2895600"/>
            <a:ext cx="472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+mj-lt"/>
              </a:rPr>
              <a:t>Others?</a:t>
            </a:r>
            <a:endParaRPr lang="en-US" sz="6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9788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90033" y="838200"/>
            <a:ext cx="777240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atin typeface="+mn-lt"/>
                <a:ea typeface="+mj-ea"/>
              </a:rPr>
              <a:t>Sexual Orientation </a:t>
            </a:r>
            <a:br>
              <a:rPr lang="en-US" b="1" dirty="0" smtClean="0">
                <a:latin typeface="+mn-lt"/>
                <a:ea typeface="+mj-ea"/>
              </a:rPr>
            </a:br>
            <a:r>
              <a:rPr lang="en-US" b="1" dirty="0" smtClean="0">
                <a:latin typeface="+mn-lt"/>
                <a:ea typeface="+mj-ea"/>
              </a:rPr>
              <a:t>Has Three Parts To It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2490135"/>
            <a:ext cx="7467600" cy="3444997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3600" b="1" dirty="0">
                <a:latin typeface="Calibri" charset="0"/>
              </a:rPr>
              <a:t>Orientation – Who </a:t>
            </a:r>
            <a:r>
              <a:rPr lang="en-US" sz="3600" b="1" dirty="0" smtClean="0">
                <a:latin typeface="Calibri" charset="0"/>
              </a:rPr>
              <a:t>we’re </a:t>
            </a:r>
            <a:r>
              <a:rPr lang="en-US" sz="3600" b="1" dirty="0">
                <a:latin typeface="Calibri" charset="0"/>
              </a:rPr>
              <a:t>attracted to</a:t>
            </a:r>
          </a:p>
          <a:p>
            <a:pPr eaLnBrk="1" hangingPunct="1">
              <a:buFont typeface="Arial" charset="0"/>
              <a:buNone/>
            </a:pPr>
            <a:endParaRPr lang="en-US" sz="3600" b="1" dirty="0">
              <a:latin typeface="Calibri" charset="0"/>
            </a:endParaRPr>
          </a:p>
          <a:p>
            <a:pPr eaLnBrk="1" hangingPunct="1"/>
            <a:r>
              <a:rPr lang="en-US" sz="3600" b="1" dirty="0">
                <a:latin typeface="Calibri" charset="0"/>
              </a:rPr>
              <a:t>Behavior – How we behave sexually</a:t>
            </a:r>
          </a:p>
          <a:p>
            <a:pPr eaLnBrk="1" hangingPunct="1"/>
            <a:endParaRPr lang="en-US" sz="3600" b="1" dirty="0">
              <a:latin typeface="Calibri" charset="0"/>
            </a:endParaRPr>
          </a:p>
          <a:p>
            <a:pPr eaLnBrk="1" hangingPunct="1"/>
            <a:r>
              <a:rPr lang="en-US" sz="3600" b="1" dirty="0">
                <a:latin typeface="Calibri" charset="0"/>
              </a:rPr>
              <a:t>Identity – What we call ourselves</a:t>
            </a:r>
          </a:p>
        </p:txBody>
      </p:sp>
    </p:spTree>
    <p:extLst>
      <p:ext uri="{BB962C8B-B14F-4D97-AF65-F5344CB8AC3E}">
        <p14:creationId xmlns:p14="http://schemas.microsoft.com/office/powerpoint/2010/main" val="405222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269</TotalTime>
  <Words>307</Words>
  <Application>Microsoft Office PowerPoint</Application>
  <PresentationFormat>On-screen Show (4:3)</PresentationFormat>
  <Paragraphs>49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ＭＳ Ｐゴシック</vt:lpstr>
      <vt:lpstr>Arial</vt:lpstr>
      <vt:lpstr>Avenir Next W01</vt:lpstr>
      <vt:lpstr>Calibri</vt:lpstr>
      <vt:lpstr>Garamond</vt:lpstr>
      <vt:lpstr>ＭＳ Ｐ明朝</vt:lpstr>
      <vt:lpstr>Wingdings</vt:lpstr>
      <vt:lpstr>Organic</vt:lpstr>
      <vt:lpstr>Understanding Gender &amp;  Sexual Orientation:</vt:lpstr>
      <vt:lpstr>What is “Sexual Orientation”?</vt:lpstr>
      <vt:lpstr>What Names Do  We Have</vt:lpstr>
      <vt:lpstr>Heterosexual </vt:lpstr>
      <vt:lpstr>PowerPoint Presentation</vt:lpstr>
      <vt:lpstr>PowerPoint Presentation</vt:lpstr>
      <vt:lpstr>PowerPoint Presentation</vt:lpstr>
      <vt:lpstr>PowerPoint Presentation</vt:lpstr>
      <vt:lpstr>Sexual Orientation  Has Three Parts To It</vt:lpstr>
      <vt:lpstr>In most cases, these “match”</vt:lpstr>
      <vt:lpstr>But when they don’t match…</vt:lpstr>
      <vt:lpstr>Gender</vt:lpstr>
      <vt:lpstr>Cisgender </vt:lpstr>
      <vt:lpstr>Transgender </vt:lpstr>
      <vt:lpstr>Gender Identity</vt:lpstr>
      <vt:lpstr>Bottom Line?</vt:lpstr>
    </vt:vector>
  </TitlesOfParts>
  <Company>Rosanna Dixon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Rosanna Dixon</dc:creator>
  <cp:lastModifiedBy>Proctor, Rochelle</cp:lastModifiedBy>
  <cp:revision>27</cp:revision>
  <dcterms:created xsi:type="dcterms:W3CDTF">2010-07-30T18:51:35Z</dcterms:created>
  <dcterms:modified xsi:type="dcterms:W3CDTF">2019-09-11T18:18:25Z</dcterms:modified>
</cp:coreProperties>
</file>